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sldIdLst>
    <p:sldId id="256" r:id="rId2"/>
    <p:sldId id="588" r:id="rId3"/>
    <p:sldId id="589" r:id="rId4"/>
    <p:sldId id="1580" r:id="rId5"/>
    <p:sldId id="591" r:id="rId6"/>
    <p:sldId id="1556" r:id="rId7"/>
    <p:sldId id="592" r:id="rId8"/>
    <p:sldId id="593" r:id="rId9"/>
    <p:sldId id="594" r:id="rId10"/>
    <p:sldId id="597" r:id="rId11"/>
    <p:sldId id="599" r:id="rId12"/>
    <p:sldId id="600" r:id="rId13"/>
    <p:sldId id="601" r:id="rId14"/>
    <p:sldId id="602" r:id="rId15"/>
    <p:sldId id="605" r:id="rId16"/>
    <p:sldId id="608" r:id="rId17"/>
    <p:sldId id="606" r:id="rId18"/>
    <p:sldId id="609" r:id="rId19"/>
    <p:sldId id="607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1519" r:id="rId35"/>
    <p:sldId id="1520" r:id="rId36"/>
    <p:sldId id="1521" r:id="rId37"/>
    <p:sldId id="1522" r:id="rId38"/>
    <p:sldId id="1523" r:id="rId39"/>
    <p:sldId id="1524" r:id="rId40"/>
    <p:sldId id="1532" r:id="rId41"/>
    <p:sldId id="1533" r:id="rId42"/>
    <p:sldId id="1534" r:id="rId43"/>
    <p:sldId id="1535" r:id="rId44"/>
    <p:sldId id="1536" r:id="rId45"/>
    <p:sldId id="1537" r:id="rId46"/>
    <p:sldId id="1538" r:id="rId47"/>
    <p:sldId id="560" r:id="rId48"/>
    <p:sldId id="561" r:id="rId49"/>
    <p:sldId id="562" r:id="rId50"/>
    <p:sldId id="563" r:id="rId51"/>
    <p:sldId id="56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83" r:id="rId61"/>
    <p:sldId id="584" r:id="rId62"/>
    <p:sldId id="585" r:id="rId63"/>
    <p:sldId id="586" r:id="rId64"/>
    <p:sldId id="587" r:id="rId65"/>
    <p:sldId id="1539" r:id="rId66"/>
    <p:sldId id="1540" r:id="rId67"/>
    <p:sldId id="1541" r:id="rId68"/>
    <p:sldId id="1548" r:id="rId69"/>
    <p:sldId id="1543" r:id="rId70"/>
    <p:sldId id="1544" r:id="rId71"/>
    <p:sldId id="1545" r:id="rId72"/>
    <p:sldId id="598" r:id="rId73"/>
    <p:sldId id="1547" r:id="rId74"/>
    <p:sldId id="1581" r:id="rId75"/>
    <p:sldId id="1549" r:id="rId76"/>
    <p:sldId id="629" r:id="rId77"/>
    <p:sldId id="630" r:id="rId78"/>
    <p:sldId id="631" r:id="rId79"/>
    <p:sldId id="1557" r:id="rId80"/>
    <p:sldId id="1558" r:id="rId81"/>
    <p:sldId id="1559" r:id="rId82"/>
    <p:sldId id="603" r:id="rId83"/>
    <p:sldId id="604" r:id="rId84"/>
    <p:sldId id="1560" r:id="rId85"/>
    <p:sldId id="1561" r:id="rId86"/>
    <p:sldId id="1562" r:id="rId87"/>
    <p:sldId id="1563" r:id="rId88"/>
    <p:sldId id="1564" r:id="rId89"/>
    <p:sldId id="1565" r:id="rId90"/>
    <p:sldId id="1566" r:id="rId91"/>
    <p:sldId id="1567" r:id="rId92"/>
    <p:sldId id="1568" r:id="rId93"/>
    <p:sldId id="1569" r:id="rId94"/>
    <p:sldId id="1570" r:id="rId95"/>
    <p:sldId id="1571" r:id="rId96"/>
    <p:sldId id="1572" r:id="rId97"/>
    <p:sldId id="1573" r:id="rId98"/>
    <p:sldId id="1574" r:id="rId99"/>
    <p:sldId id="1575" r:id="rId100"/>
    <p:sldId id="1576" r:id="rId101"/>
    <p:sldId id="624" r:id="rId102"/>
    <p:sldId id="626" r:id="rId103"/>
    <p:sldId id="1577" r:id="rId104"/>
    <p:sldId id="1578" r:id="rId105"/>
    <p:sldId id="1579" r:id="rId106"/>
    <p:sldId id="632" r:id="rId107"/>
    <p:sldId id="633" r:id="rId108"/>
    <p:sldId id="634" r:id="rId109"/>
    <p:sldId id="635" r:id="rId110"/>
    <p:sldId id="636" r:id="rId111"/>
    <p:sldId id="637" r:id="rId112"/>
    <p:sldId id="638" r:id="rId113"/>
    <p:sldId id="639" r:id="rId114"/>
    <p:sldId id="640" r:id="rId115"/>
    <p:sldId id="641" r:id="rId116"/>
    <p:sldId id="642" r:id="rId117"/>
    <p:sldId id="643" r:id="rId118"/>
    <p:sldId id="644" r:id="rId119"/>
    <p:sldId id="645" r:id="rId120"/>
    <p:sldId id="64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31533-0730-4F0E-A9C7-F1E7CBE3F3F7}">
          <p14:sldIdLst>
            <p14:sldId id="256"/>
            <p14:sldId id="588"/>
            <p14:sldId id="589"/>
            <p14:sldId id="1580"/>
            <p14:sldId id="591"/>
            <p14:sldId id="1556"/>
            <p14:sldId id="592"/>
            <p14:sldId id="593"/>
            <p14:sldId id="594"/>
            <p14:sldId id="597"/>
            <p14:sldId id="599"/>
            <p14:sldId id="600"/>
            <p14:sldId id="601"/>
            <p14:sldId id="602"/>
            <p14:sldId id="605"/>
            <p14:sldId id="608"/>
            <p14:sldId id="606"/>
            <p14:sldId id="609"/>
            <p14:sldId id="607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1519"/>
            <p14:sldId id="1520"/>
            <p14:sldId id="1521"/>
            <p14:sldId id="1522"/>
            <p14:sldId id="1523"/>
            <p14:sldId id="1524"/>
            <p14:sldId id="1532"/>
            <p14:sldId id="1533"/>
            <p14:sldId id="1534"/>
            <p14:sldId id="1535"/>
            <p14:sldId id="1536"/>
            <p14:sldId id="1537"/>
            <p14:sldId id="1538"/>
            <p14:sldId id="560"/>
            <p14:sldId id="561"/>
            <p14:sldId id="562"/>
            <p14:sldId id="563"/>
            <p14:sldId id="56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1539"/>
            <p14:sldId id="1540"/>
            <p14:sldId id="1541"/>
            <p14:sldId id="1548"/>
            <p14:sldId id="1543"/>
            <p14:sldId id="1544"/>
            <p14:sldId id="1545"/>
            <p14:sldId id="598"/>
            <p14:sldId id="1547"/>
            <p14:sldId id="1581"/>
            <p14:sldId id="1549"/>
            <p14:sldId id="629"/>
            <p14:sldId id="630"/>
            <p14:sldId id="631"/>
            <p14:sldId id="1557"/>
            <p14:sldId id="1558"/>
          </p14:sldIdLst>
        </p14:section>
        <p14:section name="Untitled Section" id="{9285BAC4-0966-49D5-B379-3C63FE34A546}">
          <p14:sldIdLst>
            <p14:sldId id="1559"/>
            <p14:sldId id="603"/>
            <p14:sldId id="604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624"/>
            <p14:sldId id="626"/>
            <p14:sldId id="1577"/>
            <p14:sldId id="1578"/>
            <p14:sldId id="1579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5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\frac{</a:t>
            </a:r>
            <a:r>
              <a:rPr lang="en-US" dirty="0" err="1"/>
              <a:t>dz</a:t>
            </a:r>
            <a:r>
              <a:rPr lang="en-US" dirty="0"/>
              <a:t>}{dx} = \frac{</a:t>
            </a:r>
            <a:r>
              <a:rPr lang="en-US" dirty="0" err="1"/>
              <a:t>dz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 \</a:t>
            </a:r>
            <a:r>
              <a:rPr lang="en-US" dirty="0" err="1"/>
              <a:t>cdot</a:t>
            </a:r>
            <a:r>
              <a:rPr lang="en-US" dirty="0"/>
              <a:t> \frac{</a:t>
            </a:r>
            <a:r>
              <a:rPr lang="en-US" dirty="0" err="1"/>
              <a:t>dy</a:t>
            </a:r>
            <a:r>
              <a:rPr lang="en-US" dirty="0"/>
              <a:t>}{dx}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17-Jan-21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gkfIQ4IGaM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8C93B-52EB-4B1C-BEB5-FD8DC37FF26E}"/>
              </a:ext>
            </a:extLst>
          </p:cNvPr>
          <p:cNvSpPr/>
          <p:nvPr/>
        </p:nvSpPr>
        <p:spPr>
          <a:xfrm>
            <a:off x="178048" y="2321560"/>
            <a:ext cx="5674112" cy="3296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54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5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64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983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0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6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7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22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0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88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B6BED2-3798-4513-9A42-D16BE0DF2E40}"/>
              </a:ext>
            </a:extLst>
          </p:cNvPr>
          <p:cNvSpPr/>
          <p:nvPr/>
        </p:nvSpPr>
        <p:spPr>
          <a:xfrm>
            <a:off x="178048" y="3083560"/>
            <a:ext cx="5674112" cy="253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01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7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3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655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0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9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4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05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68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19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708C3-08F1-4045-900E-6B0394DAE5BC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called- </a:t>
            </a:r>
            <a:r>
              <a:rPr lang="en-US" sz="3200" b="1" dirty="0"/>
              <a:t>the forward 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35A924-5AA4-4030-AB15-C8A9A2AA88AF}"/>
              </a:ext>
            </a:extLst>
          </p:cNvPr>
          <p:cNvSpPr/>
          <p:nvPr/>
        </p:nvSpPr>
        <p:spPr>
          <a:xfrm>
            <a:off x="178048" y="3159760"/>
            <a:ext cx="5674112" cy="24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1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5078" y="3107532"/>
            <a:ext cx="4179094" cy="535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/>
            <a:endParaRPr lang="en-US" sz="1266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02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/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3DEA16D-90EE-4E96-A2B5-18E9309DC4E5}"/>
              </a:ext>
            </a:extLst>
          </p:cNvPr>
          <p:cNvSpPr/>
          <p:nvPr/>
        </p:nvSpPr>
        <p:spPr>
          <a:xfrm>
            <a:off x="10974968" y="3883273"/>
            <a:ext cx="863600" cy="7030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499168" y="2656049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0: initialization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1418848" y="3056159"/>
            <a:ext cx="284976" cy="8271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95AD4-CA5C-46F5-976E-C8F27B1CDC7C}"/>
              </a:ext>
            </a:extLst>
          </p:cNvPr>
          <p:cNvSpPr/>
          <p:nvPr/>
        </p:nvSpPr>
        <p:spPr>
          <a:xfrm>
            <a:off x="178048" y="3056158"/>
            <a:ext cx="5674112" cy="2562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123680" y="2277883"/>
            <a:ext cx="1244600" cy="16053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CD92B4-5331-49AD-8B8D-FBB6082D6117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Image result for vi sign&quot;">
            <a:extLst>
              <a:ext uri="{FF2B5EF4-FFF2-40B4-BE49-F238E27FC236}">
                <a16:creationId xmlns:a16="http://schemas.microsoft.com/office/drawing/2014/main" id="{042D0EFC-C7EA-402C-9BF0-69844E05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9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9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D2C3C877-FE4D-4627-B35B-63719610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6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vi sign&quot;">
            <a:extLst>
              <a:ext uri="{FF2B5EF4-FFF2-40B4-BE49-F238E27FC236}">
                <a16:creationId xmlns:a16="http://schemas.microsoft.com/office/drawing/2014/main" id="{582301CE-FBC0-4575-8163-D755E10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8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6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EE77-64CF-4D8E-B63E-2617DD7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Backpropagation-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3ED0-E8A3-460D-95E6-BD3B8C39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that we need to know in each junction is:</a:t>
            </a:r>
          </a:p>
          <a:p>
            <a:pPr lvl="1"/>
            <a:r>
              <a:rPr lang="en-US" dirty="0"/>
              <a:t>The local gradient from the junction’s equation.</a:t>
            </a:r>
          </a:p>
          <a:p>
            <a:pPr lvl="1"/>
            <a:r>
              <a:rPr lang="en-US" dirty="0"/>
              <a:t> the chain rule result that was “back propagated” to the junction.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7EA-C19C-45D0-8A57-E5B44E7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2361810"/>
            <a:ext cx="8961897" cy="449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47E0B1-4853-4AF2-B227-ECA5DEDFE719}"/>
              </a:ext>
            </a:extLst>
          </p:cNvPr>
          <p:cNvSpPr/>
          <p:nvPr/>
        </p:nvSpPr>
        <p:spPr>
          <a:xfrm>
            <a:off x="1615051" y="42976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5B380-6D5F-4DC2-BAB3-772050AEE87D}"/>
              </a:ext>
            </a:extLst>
          </p:cNvPr>
          <p:cNvSpPr/>
          <p:nvPr/>
        </p:nvSpPr>
        <p:spPr>
          <a:xfrm>
            <a:off x="8066650" y="56819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40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3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0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87302"/>
            <a:ext cx="11785600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3D771-3AC9-46E6-8C8E-049FF0068B1F}"/>
              </a:ext>
            </a:extLst>
          </p:cNvPr>
          <p:cNvSpPr/>
          <p:nvPr/>
        </p:nvSpPr>
        <p:spPr>
          <a:xfrm>
            <a:off x="101599" y="5144896"/>
            <a:ext cx="6065521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3F88DB-A740-4C38-873E-01E34BEA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50" y="2961596"/>
            <a:ext cx="1988992" cy="50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13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2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34BF2-8D72-4D53-BB54-8ED429C14102}"/>
              </a:ext>
            </a:extLst>
          </p:cNvPr>
          <p:cNvSpPr/>
          <p:nvPr/>
        </p:nvSpPr>
        <p:spPr>
          <a:xfrm>
            <a:off x="355600" y="5364480"/>
            <a:ext cx="574040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70F39E-7488-402A-A69E-D2FA5C81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25"/>
          <a:stretch/>
        </p:blipFill>
        <p:spPr>
          <a:xfrm>
            <a:off x="7762166" y="3310909"/>
            <a:ext cx="1707028" cy="285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205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66982"/>
            <a:ext cx="11785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1698E-8471-47FA-A94C-8C63019DA43A}"/>
              </a:ext>
            </a:extLst>
          </p:cNvPr>
          <p:cNvSpPr/>
          <p:nvPr/>
        </p:nvSpPr>
        <p:spPr>
          <a:xfrm>
            <a:off x="5770880" y="4888020"/>
            <a:ext cx="621792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91C315-247E-4A6B-B72B-A479CF8D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56" y="3163600"/>
            <a:ext cx="2019475" cy="28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B7E-2141-4A1E-B3F6-6E17DCE08D4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C78028-63AE-4716-A765-A33B477E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08" y="3368018"/>
            <a:ext cx="1661304" cy="251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8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1"/>
            <a:ext cx="11785600" cy="667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1414D-381E-423D-B7E8-ED4338D34C4C}"/>
              </a:ext>
            </a:extLst>
          </p:cNvPr>
          <p:cNvSpPr/>
          <p:nvPr/>
        </p:nvSpPr>
        <p:spPr>
          <a:xfrm>
            <a:off x="203200" y="5212080"/>
            <a:ext cx="5950287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3AE46-CD31-4726-965E-15F7273E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18" y="2533242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10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265872-4495-42AB-B331-4BB6BC1D37CA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A6CEC-F41D-4F7D-B246-36DD958DA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18" y="47015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2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like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EBC152-1118-4BEA-A5E4-6DC1ABFB086E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93648-BD3D-40F4-8C42-10AE24F01012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CAFF10-2504-4D3B-A844-D33BC7C3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058" y="187767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22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97EF1C-FC1D-4C8C-ADF3-86B151BA78E7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3957D-2F6C-4F6F-B4E8-DC1AFEC16DE1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F4270B-F87A-4245-B25D-28BB96EB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29816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4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5588BA-90CF-4339-8789-38C41D136487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B2686-7F0D-41E4-B0E6-ADCD15365865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E2C59C-C327-465E-BB00-0C6628B3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1494433"/>
            <a:ext cx="1790855" cy="35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13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FBC3C-C772-425A-B948-FC9719EDAA49}"/>
              </a:ext>
            </a:extLst>
          </p:cNvPr>
          <p:cNvSpPr txBox="1"/>
          <p:nvPr/>
        </p:nvSpPr>
        <p:spPr>
          <a:xfrm>
            <a:off x="1802295" y="342900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28FCA936-1BE6-4AC2-BED4-677CAF8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3232594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125E19-7E0B-47CC-A35D-E904EBDF00B9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21BAF-44F8-4984-A92D-F927F68FC9F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ED454-EC77-4EDB-99EE-2393986AEEEE}"/>
              </a:ext>
            </a:extLst>
          </p:cNvPr>
          <p:cNvSpPr txBox="1"/>
          <p:nvPr/>
        </p:nvSpPr>
        <p:spPr>
          <a:xfrm>
            <a:off x="1741335" y="2925910"/>
            <a:ext cx="2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[0.2]*[-2]=-0.4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5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86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E3F-091C-4B10-B7BB-C6B52A41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22D5-B4E3-4141-9239-3560A954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9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90C-8D22-48B9-807D-840818BF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C7FE-F90C-46FE-82C3-9B0BF02C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C66E-2E9E-47BA-A6E2-98C67FF1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F1C6-8F3B-4F06-9A0D-1B1DF6B3FFBD}"/>
              </a:ext>
            </a:extLst>
          </p:cNvPr>
          <p:cNvSpPr txBox="1"/>
          <p:nvPr/>
        </p:nvSpPr>
        <p:spPr>
          <a:xfrm>
            <a:off x="3429000" y="5181601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Same as a linear classifier!</a:t>
            </a:r>
          </a:p>
        </p:txBody>
      </p:sp>
    </p:spTree>
    <p:extLst>
      <p:ext uri="{BB962C8B-B14F-4D97-AF65-F5344CB8AC3E}">
        <p14:creationId xmlns:p14="http://schemas.microsoft.com/office/powerpoint/2010/main" val="410641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9A0B-A8E5-4EA8-B625-71B64CDFE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8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C540-E97A-42B5-A800-11FA51CF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AA5D-BE97-4719-ADB9-08D4F546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935-7873-4BAB-B699-1CA9E82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083E-8271-4689-8EAE-5E268BEA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0C0C-0424-4190-AC46-E87B090A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1E46A9-BD86-462F-AEFD-875394E2DAC7}"/>
              </a:ext>
            </a:extLst>
          </p:cNvPr>
          <p:cNvGrpSpPr/>
          <p:nvPr/>
        </p:nvGrpSpPr>
        <p:grpSpPr>
          <a:xfrm>
            <a:off x="6019800" y="4191001"/>
            <a:ext cx="4481250" cy="2615863"/>
            <a:chOff x="4495800" y="4191000"/>
            <a:chExt cx="4481250" cy="26158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A0776E-915E-4644-B4DB-ADC47B00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800" y="4191000"/>
              <a:ext cx="914400" cy="167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74324-85FF-4419-A22F-5ED2DE292D0A}"/>
                </a:ext>
              </a:extLst>
            </p:cNvPr>
            <p:cNvSpPr txBox="1"/>
            <p:nvPr/>
          </p:nvSpPr>
          <p:spPr>
            <a:xfrm>
              <a:off x="4572000" y="5791200"/>
              <a:ext cx="4405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Number of weights: 5 x 5 x 3 + 1 = </a:t>
              </a:r>
              <a:r>
                <a:rPr lang="en-US" sz="2000" b="1" dirty="0"/>
                <a:t>76</a:t>
              </a:r>
            </a:p>
            <a:p>
              <a:r>
                <a:rPr lang="en-US" sz="2000" dirty="0"/>
                <a:t>(vs. 3072 for a fully-connected layer)</a:t>
              </a:r>
            </a:p>
            <a:p>
              <a:r>
                <a:rPr lang="en-US" sz="2000" dirty="0"/>
                <a:t>(+1 for bias)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9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5D95-0FDF-483D-A946-5B1D4D95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w1 w2 for axis here</a:t>
            </a:r>
          </a:p>
        </p:txBody>
      </p:sp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75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8CF2-A615-4193-877E-CCC3C1770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9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6E16-6096-4954-A314-CD8A876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E53B-B05B-403D-BD1A-D2A9E062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DD625-4ECF-4293-8FA5-3DCB44D4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FD0A-6B41-4672-A86D-FB8E6BF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5370-F6F5-4CC8-94AC-0BDA53A0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62DA-2508-4B88-8D84-F1F3F7A3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F06E5-53F7-4FEF-AE81-8AD9148B6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2F32A-8902-47A8-99B5-AFF8E867077A}"/>
              </a:ext>
            </a:extLst>
          </p:cNvPr>
          <p:cNvSpPr txBox="1"/>
          <p:nvPr/>
        </p:nvSpPr>
        <p:spPr>
          <a:xfrm>
            <a:off x="2533135" y="6001511"/>
            <a:ext cx="712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(total number of parameters: 6 x (75 + 1) = </a:t>
            </a:r>
            <a:r>
              <a:rPr lang="en-US" sz="2800" b="1" dirty="0"/>
              <a:t>456</a:t>
            </a:r>
            <a:r>
              <a:rPr lang="en-US" sz="2800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803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5BA9F-0775-4A1D-9B45-ABE47282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2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A2350-B4F5-4F49-B173-C8150354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D46CF-2301-456E-8A8D-B8E94986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4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6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3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66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2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08"/>
          <a:stretch/>
        </p:blipFill>
        <p:spPr>
          <a:xfrm>
            <a:off x="1524000" y="890071"/>
            <a:ext cx="9144000" cy="55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2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1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1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9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1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9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5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0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B6EFFF-1600-446E-AAB2-41B4ABF4DFAB}"/>
              </a:ext>
            </a:extLst>
          </p:cNvPr>
          <p:cNvSpPr/>
          <p:nvPr/>
        </p:nvSpPr>
        <p:spPr>
          <a:xfrm>
            <a:off x="6461760" y="2672080"/>
            <a:ext cx="4307840" cy="2479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/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choose different parameters for the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 is an int.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blipFill>
                <a:blip r:embed="rId3"/>
                <a:stretch>
                  <a:fillRect l="-2642" t="-2083" b="-5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442F5F4-FE05-447B-9B40-126650E3590F}"/>
              </a:ext>
            </a:extLst>
          </p:cNvPr>
          <p:cNvSpPr/>
          <p:nvPr/>
        </p:nvSpPr>
        <p:spPr>
          <a:xfrm>
            <a:off x="6614160" y="3576320"/>
            <a:ext cx="4307840" cy="13498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D3825-E797-4D24-BEA7-8E25652C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en-US" i="1" dirty="0">
                    <a:solidFill>
                      <a:srgbClr val="000000"/>
                    </a:solidFill>
                    <a:latin typeface="Roboto"/>
                  </a:rPr>
                  <a:t>Prefer a stack of small filter CONV to one large receptive field CONV layer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. Suppose that you stack three 3x3 CONV layers on top of each other (with non-linearities in between, of course). In this arrangement, each neuron on the first CONV layer has a 3x3 view of the input volume. A neuron on the second CONV layer has a 3x3 view of the first CONV layer, and hence by extension a 5x5 view of the input volume. Similarly, a neuron on the third CONV layer has a 3x3 view of the 2nd CONV layer, and hence a 7x7 view of the input volume. Suppose that instead of these three layers of 3x3 CONV, we only wanted to use a single CONV layer with 7x7 receptive fields. These neurons would have a receptive field size of the input volume that is identical in spatial extent (7x7), but with several disadvantages. First, the neurons would be computing a linear function over the input, while the three stacks of CONV layers contain non-linearities that make their features more expressive. Second, if we suppose that all the volumes have </a:t>
                </a:r>
                <a:r>
                  <a:rPr lang="en-US" altLang="en-US" sz="3200" dirty="0">
                    <a:solidFill>
                      <a:srgbClr val="000000"/>
                    </a:solidFill>
                    <a:latin typeface="MathJax_Math-italic"/>
                  </a:rPr>
                  <a:t>C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C channels, then it can be seen that the single 7x7 CONV layer would contain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×(7×7×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)=49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parameters, while the three 3x3 CONV layers would only contain 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×(3×3×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))=27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parameters. Intuitively, stacking CONV layers with tiny filters as opposed to having one CONV layer with big filters allows us to express more powerful features of the input, and with fewer parameters. </a:t>
                </a:r>
                <a:r>
                  <a:rPr lang="en-US" altLang="en-US" sz="1400" dirty="0"/>
                  <a:t> </a:t>
                </a:r>
                <a:endParaRPr lang="en-US" altLang="en-US" sz="4000" dirty="0">
                  <a:latin typeface="Arial" panose="020B0604020202020204" pitchFamily="34" charset="0"/>
                </a:endParaRPr>
              </a:p>
              <a:p>
                <a:r>
                  <a:rPr lang="en-US" dirty="0" err="1"/>
                  <a:t>From:</a:t>
                </a:r>
                <a:r>
                  <a:rPr lang="en-US" dirty="0" err="1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://cs231n.github.io/convolutional-networks/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9" t="-1812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878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408"/>
          <a:stretch/>
        </p:blipFill>
        <p:spPr>
          <a:xfrm>
            <a:off x="1524000" y="1071"/>
            <a:ext cx="9144000" cy="33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9D3-2B54-4790-9997-315F864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actually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001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3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587"/>
          <a:stretch/>
        </p:blipFill>
        <p:spPr>
          <a:xfrm>
            <a:off x="1524000" y="1071"/>
            <a:ext cx="9144000" cy="46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7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E878-753F-4CDA-A054-5F847E2B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091A-7221-474E-AB87-B9DF0786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https://www.youtube.com/watch?v=AgkfIQ4IGaM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65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577E-1DCA-4CF1-B0B7-E57751A2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44FB-64D1-4142-8E57-2AE0A3E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7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068"/>
          <a:stretch/>
        </p:blipFill>
        <p:spPr>
          <a:xfrm>
            <a:off x="1524000" y="2062480"/>
            <a:ext cx="9144000" cy="479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3DB24-5AAC-4470-B608-42BF13FD3267}"/>
              </a:ext>
            </a:extLst>
          </p:cNvPr>
          <p:cNvSpPr/>
          <p:nvPr/>
        </p:nvSpPr>
        <p:spPr>
          <a:xfrm>
            <a:off x="1280160" y="3119120"/>
            <a:ext cx="4460240" cy="354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524000" y="2214880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64"/>
          <a:stretch/>
        </p:blipFill>
        <p:spPr>
          <a:xfrm>
            <a:off x="1524000" y="1239519"/>
            <a:ext cx="9144000" cy="56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6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D55C-D01A-4AED-8F93-6A2F408B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92B3-934F-4E88-83B0-4D804E4A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A148-D790-4798-A495-E11B8609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0" y="1524000"/>
            <a:ext cx="110825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15C6-6556-4AC6-A4B4-15ABE5ED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idea-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B43D-8432-4EFF-9E10-02BF9B69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173DB-BD05-4761-9F29-90263C76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0" y="670559"/>
            <a:ext cx="12192000" cy="49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4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6C9F-7AD6-4BF6-BC88-CC5E16B5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5A7-E4C6-42AC-B072-8A8B1B63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4A39-4338-44FF-A967-B40372FE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1" y="1138984"/>
            <a:ext cx="11267378" cy="54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5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56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9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6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40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21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54F0F8-F8DA-4185-881F-8BA853105683}"/>
              </a:ext>
            </a:extLst>
          </p:cNvPr>
          <p:cNvSpPr/>
          <p:nvPr/>
        </p:nvSpPr>
        <p:spPr>
          <a:xfrm>
            <a:off x="3733800" y="5257801"/>
            <a:ext cx="6858000" cy="105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D6-0D9F-40B1-9A87-F53C48E8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idea- 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9D94-50D5-42E4-850D-611256D3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the chain rule for gradient calculation: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5072353-6C04-4A0C-8CAC-30FAF4C9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24000"/>
            <a:ext cx="2667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97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23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7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1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2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28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84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6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05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723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13497</TotalTime>
  <Words>1111</Words>
  <Application>Microsoft Office PowerPoint</Application>
  <PresentationFormat>Widescreen</PresentationFormat>
  <Paragraphs>173</Paragraphs>
  <Slides>120</Slides>
  <Notes>1</Notes>
  <HiddenSlides>43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Cambria Math</vt:lpstr>
      <vt:lpstr>MathJax_Math-italic</vt:lpstr>
      <vt:lpstr>Roboto</vt:lpstr>
      <vt:lpstr>class_layout</vt:lpstr>
      <vt:lpstr>NN basics 2</vt:lpstr>
      <vt:lpstr>References</vt:lpstr>
      <vt:lpstr>Data normalization</vt:lpstr>
      <vt:lpstr>Data normalization</vt:lpstr>
      <vt:lpstr>Data normalization</vt:lpstr>
      <vt:lpstr>Data augmentation</vt:lpstr>
      <vt:lpstr>Loss derivation</vt:lpstr>
      <vt:lpstr>Bad idea- by hand</vt:lpstr>
      <vt:lpstr>Good idea- back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Backpropagation- conclusions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2</dc:title>
  <dc:creator> </dc:creator>
  <cp:lastModifiedBy>yoni chechik</cp:lastModifiedBy>
  <cp:revision>272</cp:revision>
  <dcterms:created xsi:type="dcterms:W3CDTF">2019-11-08T16:12:10Z</dcterms:created>
  <dcterms:modified xsi:type="dcterms:W3CDTF">2021-01-17T16:50:38Z</dcterms:modified>
</cp:coreProperties>
</file>